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77791-B493-449A-929F-57802E40F424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F7CC7-34E2-47B9-AEEB-226191D8B4F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0795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7CC7-34E2-47B9-AEEB-226191D8B4F5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6905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ED0A54E-648F-4A1F-B6AC-008E8F46718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A65A7A-E919-438F-8CF7-EBEC67602F86}" type="datetimeFigureOut">
              <a:rPr lang="sr-Latn-ME" smtClean="0"/>
              <a:t>11.5.2015</a:t>
            </a:fld>
            <a:endParaRPr lang="sr-Latn-M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916832"/>
            <a:ext cx="7235981" cy="1656184"/>
          </a:xfrm>
        </p:spPr>
        <p:txBody>
          <a:bodyPr>
            <a:normAutofit fontScale="90000"/>
          </a:bodyPr>
          <a:lstStyle/>
          <a:p>
            <a:pPr algn="just"/>
            <a:r>
              <a:rPr lang="hr-HR" sz="2800" dirty="0" smtClean="0">
                <a:solidFill>
                  <a:srgbClr val="00B050"/>
                </a:solidFill>
                <a:effectLst/>
              </a:rPr>
              <a:t>MJERENJE </a:t>
            </a:r>
            <a:r>
              <a:rPr lang="hr-HR" sz="2800" dirty="0">
                <a:solidFill>
                  <a:srgbClr val="00B050"/>
                </a:solidFill>
                <a:effectLst/>
              </a:rPr>
              <a:t>INTENZITETA ELEKTRI</a:t>
            </a:r>
            <a:r>
              <a:rPr lang="sr-Latn-ME" sz="2800" dirty="0">
                <a:solidFill>
                  <a:srgbClr val="00B050"/>
                </a:solidFill>
                <a:effectLst/>
              </a:rPr>
              <a:t>Č</a:t>
            </a:r>
            <a:r>
              <a:rPr lang="hr-HR" sz="2800" dirty="0">
                <a:solidFill>
                  <a:srgbClr val="00B050"/>
                </a:solidFill>
                <a:effectLst/>
              </a:rPr>
              <a:t>NOG I MAGNETNOG POLJA U TS 220/110/35 kV MOJKOVAC</a:t>
            </a:r>
            <a:r>
              <a:rPr lang="sr-Latn-ME" sz="2800" dirty="0">
                <a:solidFill>
                  <a:srgbClr val="00B050"/>
                </a:solidFill>
                <a:effectLst/>
              </a:rPr>
              <a:t/>
            </a:r>
            <a:br>
              <a:rPr lang="sr-Latn-ME" sz="2800" dirty="0">
                <a:solidFill>
                  <a:srgbClr val="00B050"/>
                </a:solidFill>
                <a:effectLst/>
              </a:rPr>
            </a:br>
            <a:endParaRPr lang="sr-Latn-ME" sz="28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3139825" cy="1427098"/>
          </a:xfrm>
        </p:spPr>
        <p:txBody>
          <a:bodyPr>
            <a:normAutofit/>
          </a:bodyPr>
          <a:lstStyle/>
          <a:p>
            <a:pPr algn="l"/>
            <a:r>
              <a:rPr lang="hr-HR" sz="2000" dirty="0">
                <a:solidFill>
                  <a:schemeClr val="accent6">
                    <a:lumMod val="50000"/>
                  </a:schemeClr>
                </a:solidFill>
              </a:rPr>
              <a:t>Gordana </a:t>
            </a:r>
            <a:r>
              <a:rPr lang="hr-HR" sz="2000" dirty="0" smtClean="0">
                <a:solidFill>
                  <a:schemeClr val="accent6">
                    <a:lumMod val="50000"/>
                  </a:schemeClr>
                </a:solidFill>
              </a:rPr>
              <a:t>Todorović</a:t>
            </a:r>
          </a:p>
          <a:p>
            <a:pPr algn="l"/>
            <a:r>
              <a:rPr lang="hr-HR" sz="2000" dirty="0">
                <a:solidFill>
                  <a:schemeClr val="accent6">
                    <a:lumMod val="50000"/>
                  </a:schemeClr>
                </a:solidFill>
              </a:rPr>
              <a:t>Saša </a:t>
            </a:r>
            <a:r>
              <a:rPr lang="hr-HR" sz="2000" dirty="0" smtClean="0">
                <a:solidFill>
                  <a:schemeClr val="accent6">
                    <a:lumMod val="50000"/>
                  </a:schemeClr>
                </a:solidFill>
              </a:rPr>
              <a:t>Lekić</a:t>
            </a:r>
          </a:p>
          <a:p>
            <a:pPr algn="l"/>
            <a:r>
              <a:rPr lang="hr-HR" sz="2000" dirty="0" smtClean="0">
                <a:solidFill>
                  <a:schemeClr val="accent6">
                    <a:lumMod val="50000"/>
                  </a:schemeClr>
                </a:solidFill>
              </a:rPr>
              <a:t>Milutin </a:t>
            </a:r>
            <a:r>
              <a:rPr lang="hr-HR" sz="2000" dirty="0">
                <a:solidFill>
                  <a:schemeClr val="accent6">
                    <a:lumMod val="50000"/>
                  </a:schemeClr>
                </a:solidFill>
              </a:rPr>
              <a:t>Ostojić     </a:t>
            </a:r>
            <a:endParaRPr lang="sr-Latn-ME" sz="20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sr-Latn-ME" sz="2000" dirty="0"/>
          </a:p>
          <a:p>
            <a:endParaRPr lang="sr-Latn-ME" dirty="0"/>
          </a:p>
        </p:txBody>
      </p:sp>
      <p:pic>
        <p:nvPicPr>
          <p:cNvPr id="4" name="Picture 3" descr="logo CG KO CIGR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301208"/>
            <a:ext cx="1728594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99592" y="5949280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ME" sz="1400" b="1" dirty="0" smtClean="0">
                <a:solidFill>
                  <a:schemeClr val="accent2">
                    <a:lumMod val="50000"/>
                  </a:schemeClr>
                </a:solidFill>
              </a:rPr>
              <a:t>IV </a:t>
            </a:r>
            <a:r>
              <a:rPr lang="sr-Latn-ME" sz="1400" b="1" dirty="0">
                <a:solidFill>
                  <a:schemeClr val="accent2">
                    <a:lumMod val="50000"/>
                  </a:schemeClr>
                </a:solidFill>
              </a:rPr>
              <a:t>SAVJETOVANJE CG KO CIGRE Institut “Dr Simo Milošević” Igalo, </a:t>
            </a:r>
            <a:r>
              <a:rPr lang="sr-Latn-ME" sz="1400" b="1" dirty="0" smtClean="0">
                <a:solidFill>
                  <a:schemeClr val="accent2">
                    <a:lumMod val="50000"/>
                  </a:schemeClr>
                </a:solidFill>
              </a:rPr>
              <a:t>11 - </a:t>
            </a:r>
            <a:r>
              <a:rPr lang="sr-Latn-ME" sz="1400" b="1" dirty="0">
                <a:solidFill>
                  <a:schemeClr val="accent2">
                    <a:lumMod val="50000"/>
                  </a:schemeClr>
                </a:solidFill>
              </a:rPr>
              <a:t>14.05.2015.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6628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494258"/>
              </p:ext>
            </p:extLst>
          </p:nvPr>
        </p:nvGraphicFramePr>
        <p:xfrm>
          <a:off x="1115616" y="404664"/>
          <a:ext cx="7165798" cy="5357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582"/>
                <a:gridCol w="3774526"/>
                <a:gridCol w="755854"/>
                <a:gridCol w="755854"/>
                <a:gridCol w="737491"/>
                <a:gridCol w="737491"/>
              </a:tblGrid>
              <a:tr h="4842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M.M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Opis mjernog mjesta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Prorač.</a:t>
                      </a:r>
                      <a:r>
                        <a:rPr lang="hr-HR" sz="1000" baseline="0" dirty="0" smtClean="0">
                          <a:effectLst/>
                        </a:rPr>
                        <a:t>  vr. </a:t>
                      </a:r>
                      <a:r>
                        <a:rPr lang="hr-HR" sz="1000" dirty="0" smtClean="0">
                          <a:effectLst/>
                        </a:rPr>
                        <a:t>E[kV/m]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Izmjerene vr. E[kV/m]</a:t>
                      </a: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Prorač.</a:t>
                      </a:r>
                      <a:r>
                        <a:rPr lang="hr-HR" sz="1000" baseline="0" dirty="0" smtClean="0">
                          <a:effectLst/>
                        </a:rPr>
                        <a:t>  vr. </a:t>
                      </a:r>
                      <a:r>
                        <a:rPr lang="es-CO" sz="1000" dirty="0" smtClean="0">
                          <a:effectLst/>
                        </a:rPr>
                        <a:t>B [µT]</a:t>
                      </a: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sz="1000" dirty="0" smtClean="0">
                          <a:effectLst/>
                        </a:rPr>
                        <a:t>Izmjerene vr. </a:t>
                      </a:r>
                      <a:r>
                        <a:rPr lang="es-CO" sz="1000" dirty="0" smtClean="0">
                          <a:effectLst/>
                        </a:rPr>
                        <a:t>B [µT]</a:t>
                      </a: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Kod ugla pogonske zgrade 1m od ograde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1.060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0,168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Naspram DV 220 kV  polja D2 Pljevlja 2 – 1m od ograde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1.522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0.749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Naspram DV  220 kV polja  D3 Podgorica 1 – 1m od ograde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1.487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1.890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Ugao ograde pored bivšeg objekta Rudnika 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0.124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0.299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prelomu staze - 1m od ograde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0.646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0.990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Na uglu prema objektu “Aluline”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0,124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0,435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Naspram ulaza u objekat “Aluline” u pravcu postrojenja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0.204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0.340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U postrojenju - na uglu ispod dvostrukog stuba 2x220 kV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0.345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0,475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5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U postrojenju – u osi dvostrukog DV 110 kV Ribarevine i DV 35 kV Kolašin, 1m od ograde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0.373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0.187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Ugao ograde naspram “ŽIS1” 110 kV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0,0328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0,082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Pored ograde naspram sabirnica 110 kV MNT “ŽIS”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0.700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OKO OBJEKTA “ALULINE”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Sjeverna (pristupna) strana objektu na 1m od donjih ulaznih vrata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0.0772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0.449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Sjeverna (pristupna) strana objektu ispred ulaza u kancelarije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0.0606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0.425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Ugao objekta - sjeveroistok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r-Latn-ME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0.03041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0.425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Ugao objekta - jugoistok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sr-Latn-ME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0.0235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0.118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Ugao objekta - jugozapad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0.0153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0.100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Zapadna strana objekta - sredina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0.101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0.223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Ugao objekta - sjeverozapad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0.550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0.760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59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385248" cy="5111080"/>
          </a:xfrm>
        </p:spPr>
        <p:txBody>
          <a:bodyPr/>
          <a:lstStyle/>
          <a:p>
            <a:pPr algn="just"/>
            <a:r>
              <a:rPr lang="hr-HR" sz="1800" dirty="0"/>
              <a:t>Rezultate mjerenja upoređujemo sa vrijednostima upozorenja (referentni nivoi) za izloženost i profesionalnih lica i stanovništva elektromagnetnim poljima frekvencije 50 Hz navedenih u Pravilniku o dozvoljenim  granicama izlaganja elektromagnetnim poljima. Referentni nivoi relevantnih fizičkih veličina prikazani su u Tabeli </a:t>
            </a:r>
            <a:r>
              <a:rPr lang="hr-HR" sz="1800" dirty="0" smtClean="0"/>
              <a:t>II.</a:t>
            </a:r>
          </a:p>
          <a:p>
            <a:pPr marL="0" indent="0" algn="just">
              <a:buNone/>
            </a:pPr>
            <a:r>
              <a:rPr lang="sr-Latn-ME" sz="1400" dirty="0" smtClean="0"/>
              <a:t>                 </a:t>
            </a:r>
            <a:r>
              <a:rPr lang="sr-Latn-ME" sz="1400" dirty="0">
                <a:solidFill>
                  <a:schemeClr val="tx1"/>
                </a:solidFill>
              </a:rPr>
              <a:t>Tabela </a:t>
            </a:r>
            <a:r>
              <a:rPr lang="sr-Latn-ME" sz="1400" dirty="0" smtClean="0">
                <a:solidFill>
                  <a:schemeClr val="tx1"/>
                </a:solidFill>
              </a:rPr>
              <a:t>II.Izmjerene </a:t>
            </a:r>
            <a:r>
              <a:rPr lang="sr-Latn-ME" sz="1400" dirty="0">
                <a:solidFill>
                  <a:schemeClr val="tx1"/>
                </a:solidFill>
              </a:rPr>
              <a:t>i proračunate  vrijednosti</a:t>
            </a:r>
          </a:p>
          <a:p>
            <a:pPr marL="0" indent="0" algn="just">
              <a:buNone/>
            </a:pPr>
            <a:endParaRPr lang="sr-Latn-ME" sz="1400" dirty="0"/>
          </a:p>
          <a:p>
            <a:pPr algn="just"/>
            <a:endParaRPr lang="sr-Latn-ME" sz="1800" dirty="0"/>
          </a:p>
          <a:p>
            <a:endParaRPr lang="sr-Latn-M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203" y="2492896"/>
            <a:ext cx="5889625" cy="3024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037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CS" sz="1800" b="1" dirty="0" smtClean="0"/>
              <a:t>Zaključak</a:t>
            </a:r>
            <a:r>
              <a:rPr lang="hr-HR" sz="1800" b="1" dirty="0"/>
              <a:t> </a:t>
            </a:r>
            <a:endParaRPr lang="hr-HR" sz="1800" b="1" dirty="0" smtClean="0"/>
          </a:p>
          <a:p>
            <a:pPr marL="0" indent="0">
              <a:buNone/>
            </a:pPr>
            <a:endParaRPr lang="sr-Latn-ME" sz="1800" dirty="0"/>
          </a:p>
          <a:p>
            <a:pPr algn="just"/>
            <a:r>
              <a:rPr lang="hr-HR" sz="1800" dirty="0"/>
              <a:t>Sa aspekta zaštite ljudi i živih bića od elektromagnetnog zračenja veoma je važno tačno znati intenzitet zračenja u prostoru u kojem živa bića rade, kreću se ili borave. Prilikom izgradnje novih objekata ili rekonstrukcije postojećih proračun elektromagnetnih  polja je sastavni dio </a:t>
            </a:r>
            <a:r>
              <a:rPr lang="hr-HR" sz="1800" dirty="0" smtClean="0"/>
              <a:t>elaborata </a:t>
            </a:r>
            <a:r>
              <a:rPr lang="hr-HR" sz="1800" dirty="0"/>
              <a:t>procjene uticaja na životnu sredinu. Nakon izgradnje ili rekonstrukcije obaveza je da se urade prva i periodična mjerenja. Mjerenja je potrebno izvršiti i u postojećim objektima da bi se dobila realna slika situacije.</a:t>
            </a:r>
            <a:endParaRPr lang="sr-Latn-ME" sz="1800" dirty="0"/>
          </a:p>
          <a:p>
            <a:pPr algn="just"/>
            <a:r>
              <a:rPr lang="hr-HR" sz="1800" dirty="0"/>
              <a:t>Sa navedenih stanovišta ovaj rad predstavlja značajan izvor informacija za CGES AD. Upoređujući izmjerene vrijednosti sa vrijednostima iz Pravilnika o dozvoljenim  granicama izlaganja elektromagnetnim poljima može se konstatovati da su izmjerene vrijednosti u granicama koje propisuje navedeni pravilnik.</a:t>
            </a:r>
            <a:endParaRPr lang="sr-Latn-ME" sz="1800" dirty="0"/>
          </a:p>
          <a:p>
            <a:endParaRPr lang="sr-Latn-ME" sz="1800" dirty="0"/>
          </a:p>
        </p:txBody>
      </p:sp>
    </p:spTree>
    <p:extLst>
      <p:ext uri="{BB962C8B-B14F-4D97-AF65-F5344CB8AC3E}">
        <p14:creationId xmlns:p14="http://schemas.microsoft.com/office/powerpoint/2010/main" val="3632320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647" y="2044005"/>
            <a:ext cx="4752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ME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Hvala na pažnji!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205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5039072"/>
          </a:xfrm>
        </p:spPr>
        <p:txBody>
          <a:bodyPr>
            <a:noAutofit/>
          </a:bodyPr>
          <a:lstStyle/>
          <a:p>
            <a:pPr algn="just"/>
            <a:r>
              <a:rPr lang="hr-HR" sz="1800" dirty="0"/>
              <a:t>Elektromagnetno zračenje je sprega oscilujućeg električnog i magnetnog polja koji se šire kroz prostor putem elektromagnetnog talasa. U blizini svakog naelektrisanog tijela postoji električno polje a oko provodnika kroz koje protiče električna struja nastaje magnetno polje. </a:t>
            </a:r>
            <a:endParaRPr lang="hr-HR" sz="1800" dirty="0" smtClean="0"/>
          </a:p>
          <a:p>
            <a:pPr algn="just"/>
            <a:r>
              <a:rPr lang="hr-HR" sz="1800" dirty="0" smtClean="0"/>
              <a:t>Danas </a:t>
            </a:r>
            <a:r>
              <a:rPr lang="hr-HR" sz="1800" dirty="0"/>
              <a:t>je električna energija prisutna na svim mjestima na kojima živi, radi i kreće se savremen čovjek, što znači da su ljudi, kao i druga živa bića, izloženi uticaju elektromagnetnih zračenja slabijeg ili jačeg intenziteta. </a:t>
            </a:r>
            <a:endParaRPr lang="hr-HR" sz="1800" dirty="0" smtClean="0"/>
          </a:p>
          <a:p>
            <a:pPr algn="just"/>
            <a:r>
              <a:rPr lang="hr-HR" sz="1800" dirty="0" smtClean="0"/>
              <a:t>Zato </a:t>
            </a:r>
            <a:r>
              <a:rPr lang="hr-HR" sz="1800" dirty="0"/>
              <a:t>se, poslednjih nekoliko decenija, velika pažnja posvjećuje izučavanju uticaja elektromagnetnih polja na živa bića, prvenstveno na ljude. </a:t>
            </a:r>
            <a:endParaRPr lang="hr-HR" sz="1800" dirty="0" smtClean="0"/>
          </a:p>
          <a:p>
            <a:pPr algn="just"/>
            <a:r>
              <a:rPr lang="hr-HR" sz="1800" dirty="0"/>
              <a:t>Na osnovu rezultata istraživanja, mnoge organizacije, kao npr. Svjetska zdravstvena organizacija (WHO - World Healt Organization), Međunarodna komisija za zaštitu od nejonizujućeg zračenja (ICNIRP - International Conference for Non-Ionizating Radiation Protection), Međunarodno udruženje za zaštitu od zračenja (IRPA - International Radiation Protection Association) itd., donose preporuke u kojima su, pored ostalog, utvrđene granične vrijednosti intenziteta električnog i magnetnog polja kojem mogu biti izložena živa bića. </a:t>
            </a:r>
            <a:endParaRPr lang="sr-Latn-ME" sz="1800" dirty="0"/>
          </a:p>
        </p:txBody>
      </p:sp>
    </p:spTree>
    <p:extLst>
      <p:ext uri="{BB962C8B-B14F-4D97-AF65-F5344CB8AC3E}">
        <p14:creationId xmlns:p14="http://schemas.microsoft.com/office/powerpoint/2010/main" val="59548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823048"/>
          </a:xfrm>
        </p:spPr>
        <p:txBody>
          <a:bodyPr>
            <a:noAutofit/>
          </a:bodyPr>
          <a:lstStyle/>
          <a:p>
            <a:pPr algn="just"/>
            <a:r>
              <a:rPr lang="hr-HR" sz="1800" dirty="0" smtClean="0"/>
              <a:t>Prepoznata </a:t>
            </a:r>
            <a:r>
              <a:rPr lang="hr-HR" sz="1800" dirty="0"/>
              <a:t>je potreba da se ova oblast pravno uredi što je sprovedeno donošenjem zakona o zaštiti od nejonizujućeg zračenja i pratećih podzakonskih akata. Kod nas je  Zakon donešen 2013. godine, objavljen u „Službenom listu Crne Gore“ broj 35/2013, a primjenjivaće se od 1. juna </a:t>
            </a:r>
            <a:r>
              <a:rPr lang="hr-HR" sz="1800" dirty="0" smtClean="0"/>
              <a:t>2015. godine</a:t>
            </a:r>
            <a:r>
              <a:rPr lang="hr-HR" sz="1800" dirty="0"/>
              <a:t>. Pravilnik o dozvoljenim  granicama izlaganja elektromagnetnim poljima je objavljen u „Službenom listu Crne Gore“ broj 6/2015 i primjenjivaće se takođe od 1. juna 2015. godine. </a:t>
            </a:r>
            <a:r>
              <a:rPr lang="sr-Latn-ME" sz="1800" dirty="0"/>
              <a:t>Ovim pravilnikom su propisane dozvoljene granice izlaganja elektromagnetnim poljima za profesionalno izložena lica i stanovništvo. </a:t>
            </a:r>
          </a:p>
          <a:p>
            <a:pPr algn="just"/>
            <a:endParaRPr lang="sr-Latn-ME" sz="1800" dirty="0"/>
          </a:p>
        </p:txBody>
      </p:sp>
    </p:spTree>
    <p:extLst>
      <p:ext uri="{BB962C8B-B14F-4D97-AF65-F5344CB8AC3E}">
        <p14:creationId xmlns:p14="http://schemas.microsoft.com/office/powerpoint/2010/main" val="281008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sz="1800" dirty="0"/>
              <a:t>Dejstvu elektromagnetnog </a:t>
            </a:r>
            <a:r>
              <a:rPr lang="sr-Latn-CS" sz="1800" dirty="0" smtClean="0"/>
              <a:t>polja niskih </a:t>
            </a:r>
            <a:r>
              <a:rPr lang="sr-Latn-CS" sz="1800" dirty="0"/>
              <a:t>frekvencija (50 Hz) </a:t>
            </a:r>
            <a:r>
              <a:rPr lang="sr-Latn-CS" sz="1800" dirty="0" smtClean="0"/>
              <a:t>u transformatorskim </a:t>
            </a:r>
            <a:r>
              <a:rPr lang="sr-Latn-CS" sz="1800" dirty="0"/>
              <a:t>stanicama i u blizini vodova visokog napona izložene su osobe koje rade na ispitivanju, održavanju i eksploataciji ovih objekata a takođe, u izvjesnoj mjeri, i stanovništvo koje  boravi i kreće se u njihovoj blizini. </a:t>
            </a:r>
            <a:endParaRPr lang="sr-Latn-CS" sz="1800" dirty="0" smtClean="0"/>
          </a:p>
          <a:p>
            <a:pPr algn="just"/>
            <a:r>
              <a:rPr lang="sr-Latn-ME" sz="1800" dirty="0"/>
              <a:t>Kao imalac izvora elektromagnetnih zračenja niskih frekvencija (50 Hz) Crnogorski elektroprenosni sistem a.d. (CGES AD</a:t>
            </a:r>
            <a:r>
              <a:rPr lang="sr-Latn-ME" sz="1800" dirty="0" smtClean="0"/>
              <a:t>) je </a:t>
            </a:r>
            <a:r>
              <a:rPr lang="sr-Latn-ME" sz="1800" dirty="0" smtClean="0"/>
              <a:t>dužan </a:t>
            </a:r>
            <a:r>
              <a:rPr lang="sr-Latn-ME" sz="1800" dirty="0" smtClean="0"/>
              <a:t>da poštuje odredbe Zakona </a:t>
            </a:r>
            <a:r>
              <a:rPr lang="sr-Latn-ME" sz="1800" dirty="0"/>
              <a:t>o zaštiti od elektromagnetnih zračenja. </a:t>
            </a:r>
            <a:r>
              <a:rPr lang="sr-Latn-ME" sz="1800" dirty="0" smtClean="0"/>
              <a:t>CGES </a:t>
            </a:r>
            <a:r>
              <a:rPr lang="sr-Latn-ME" sz="1800" dirty="0"/>
              <a:t>AD je i prije donošenja navedenog zakona sprovodio mjerenja električnog i magnetnog polja  ispod  dalekovoda i u svojim postrojenjima. </a:t>
            </a:r>
            <a:r>
              <a:rPr lang="sr-Latn-ME" sz="1800" dirty="0" smtClean="0"/>
              <a:t>Jedno </a:t>
            </a:r>
            <a:r>
              <a:rPr lang="sr-Latn-ME" sz="1800" dirty="0"/>
              <a:t>od tih mjerenja izvršeno je u rekonstruisanoj TS 220/110/35 kV Mojkovac. Trafostanica se nalazi u Mojkovcu u naselju Ambarine. Locirana je u blizini bivšeg flotacijskog dijela rudnika olova i cinka Brskovo. </a:t>
            </a:r>
            <a:r>
              <a:rPr lang="hr-HR" sz="1800" dirty="0"/>
              <a:t>Lokаcijа trаnsformаtorske  stаnice  sа  nаjbližim  poslovnim objektimа  je prikаzаnа nа Slici 1. </a:t>
            </a:r>
            <a:endParaRPr lang="sr-Latn-ME" sz="1800" dirty="0"/>
          </a:p>
        </p:txBody>
      </p:sp>
    </p:spTree>
    <p:extLst>
      <p:ext uri="{BB962C8B-B14F-4D97-AF65-F5344CB8AC3E}">
        <p14:creationId xmlns:p14="http://schemas.microsoft.com/office/powerpoint/2010/main" val="334519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scription: C:\Users\user\AppData\Local\Microsoft\Windows\Temporary Internet Files\Content.Word\New Picture (1).b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64704"/>
            <a:ext cx="5620145" cy="439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483768" y="4869160"/>
            <a:ext cx="47342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r-Latn-CS" sz="1600" dirty="0" smtClean="0"/>
          </a:p>
          <a:p>
            <a:pPr algn="ctr"/>
            <a:r>
              <a:rPr lang="sr-Latn-CS" sz="1400" dirty="0" smtClean="0"/>
              <a:t>Slika </a:t>
            </a:r>
            <a:r>
              <a:rPr lang="sr-Latn-CS" sz="1400" dirty="0"/>
              <a:t>1. Lokacija trafostanice Mojkovac</a:t>
            </a:r>
            <a:endParaRPr lang="sr-Latn-ME" sz="1400" dirty="0"/>
          </a:p>
          <a:p>
            <a:r>
              <a:rPr lang="hr-HR" sz="1200" b="1" dirty="0"/>
              <a:t> </a:t>
            </a:r>
            <a:endParaRPr lang="sr-Latn-ME" sz="1200" dirty="0"/>
          </a:p>
        </p:txBody>
      </p:sp>
    </p:spTree>
    <p:extLst>
      <p:ext uri="{BB962C8B-B14F-4D97-AF65-F5344CB8AC3E}">
        <p14:creationId xmlns:p14="http://schemas.microsoft.com/office/powerpoint/2010/main" val="119568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52550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sz="2100" b="1" dirty="0" smtClean="0"/>
              <a:t>PRORAČUN </a:t>
            </a:r>
            <a:r>
              <a:rPr lang="hr-HR" sz="2100" b="1" dirty="0"/>
              <a:t>ELEKTRIČNOG I MAGNETNOG </a:t>
            </a:r>
            <a:r>
              <a:rPr lang="hr-HR" sz="2100" b="1" dirty="0" smtClean="0"/>
              <a:t>POLJA</a:t>
            </a:r>
            <a:endParaRPr lang="hr-HR" sz="2100" dirty="0" smtClean="0"/>
          </a:p>
          <a:p>
            <a:pPr algn="just"/>
            <a:r>
              <a:rPr lang="hr-HR" sz="2100" dirty="0" smtClean="0"/>
              <a:t>Za </a:t>
            </a:r>
            <a:r>
              <a:rPr lang="hr-HR" sz="2100" dirty="0"/>
              <a:t>potrebe izrade Elaborata o procjeni uticaja na životnu sredinu za rekonstrukciju TS Mojkovac i priključnih dalekovoda 220 kV i 110 kV (Institut za </a:t>
            </a:r>
            <a:r>
              <a:rPr lang="sr-Latn-CS" sz="2100" dirty="0"/>
              <a:t>razvoj i istraživanja u oblasti zaštite na radu - Podgorica)</a:t>
            </a:r>
            <a:r>
              <a:rPr lang="hr-HR" sz="2100" dirty="0"/>
              <a:t>, Dalekovod d.o.o. Zagreb je izvršio proračun električnog i magnetnog polja programskim paketom </a:t>
            </a:r>
            <a:r>
              <a:rPr lang="hr-HR" sz="2100" dirty="0" smtClean="0"/>
              <a:t>EFC -</a:t>
            </a:r>
            <a:r>
              <a:rPr lang="hr-HR" sz="2100" dirty="0"/>
              <a:t>400. </a:t>
            </a:r>
            <a:endParaRPr lang="hr-HR" sz="2100" dirty="0" smtClean="0"/>
          </a:p>
          <a:p>
            <a:pPr marL="0" indent="0" algn="just">
              <a:buNone/>
            </a:pPr>
            <a:r>
              <a:rPr lang="sr-Latn-CS" sz="2100" b="1" dirty="0"/>
              <a:t>MJERENJE ELEKTRIČNOG I MAGNETNOG </a:t>
            </a:r>
            <a:r>
              <a:rPr lang="sr-Latn-CS" sz="2100" b="1" dirty="0" smtClean="0"/>
              <a:t>POLJA</a:t>
            </a:r>
          </a:p>
          <a:p>
            <a:pPr algn="just"/>
            <a:r>
              <a:rPr lang="hr-HR" sz="2100" dirty="0"/>
              <a:t>Mjerenje intenziteta električnog polja  (</a:t>
            </a:r>
            <a:r>
              <a:rPr lang="es-CO" sz="2100" dirty="0"/>
              <a:t>E [kV/m] ) i m</a:t>
            </a:r>
            <a:r>
              <a:rPr lang="hr-HR" sz="2100" dirty="0"/>
              <a:t>а</a:t>
            </a:r>
            <a:r>
              <a:rPr lang="es-CO" sz="2100" dirty="0"/>
              <a:t>gnetne indukcije (B [µT]) vrši se prema standardima: </a:t>
            </a:r>
            <a:r>
              <a:rPr lang="sr-Latn-RS" sz="2100" dirty="0"/>
              <a:t>MEST EN 50413:2011 </a:t>
            </a:r>
            <a:r>
              <a:rPr lang="sr-Latn-RS" sz="2100" dirty="0" smtClean="0"/>
              <a:t> </a:t>
            </a:r>
            <a:r>
              <a:rPr lang="sr-Latn-RS" sz="2100" dirty="0"/>
              <a:t>i</a:t>
            </a:r>
            <a:r>
              <a:rPr lang="es-CO" sz="2100" dirty="0"/>
              <a:t> IEC 61786:1998 </a:t>
            </a:r>
            <a:r>
              <a:rPr lang="hr-HR" sz="2100" dirty="0" smtClean="0"/>
              <a:t>Measurement of low-frequency magnetic and electric fields with regard to exposure of human beings - Special requirements for instruments and guidance for measurements Prevod nаzivа: Mjerenje niskofrekventnih mаgnetnih i električnih poljа s obzirom nа izlаgаnje ljudi-posebni zаhtevi zа instrumente i preporuke zа mjerenjа. </a:t>
            </a:r>
          </a:p>
          <a:p>
            <a:pPr algn="just"/>
            <a:r>
              <a:rPr lang="hr-HR" sz="2100" dirty="0" smtClean="0"/>
              <a:t>Mjerenjа </a:t>
            </a:r>
            <a:r>
              <a:rPr lang="hr-HR" sz="2100" dirty="0"/>
              <a:t>su izvršena:</a:t>
            </a:r>
            <a:endParaRPr lang="sr-Latn-ME" sz="2100" dirty="0"/>
          </a:p>
          <a:p>
            <a:pPr marL="0" indent="0" algn="just">
              <a:buNone/>
            </a:pPr>
            <a:r>
              <a:rPr lang="hr-HR" sz="2100" dirty="0" smtClean="0"/>
              <a:t>       - </a:t>
            </a:r>
            <a:r>
              <a:rPr lang="hr-HR" sz="2100" dirty="0"/>
              <a:t>na prilaznom putu prema objektu “Aluline”, ispod dvostrukog DV 110 kV </a:t>
            </a:r>
            <a:r>
              <a:rPr lang="hr-HR" sz="2100" dirty="0" smtClean="0"/>
              <a:t>    </a:t>
            </a:r>
          </a:p>
          <a:p>
            <a:pPr marL="0" indent="0" algn="just">
              <a:buNone/>
            </a:pPr>
            <a:r>
              <a:rPr lang="hr-HR" sz="2100" dirty="0"/>
              <a:t> </a:t>
            </a:r>
            <a:r>
              <a:rPr lang="hr-HR" sz="2100" dirty="0" smtClean="0"/>
              <a:t>      Ribarevine </a:t>
            </a:r>
            <a:r>
              <a:rPr lang="hr-HR" sz="2100" dirty="0"/>
              <a:t>i DV 35 kV Kolašin, ispod 220 kV DV Pljevlja 2 i 220 kV DV </a:t>
            </a:r>
            <a:r>
              <a:rPr lang="hr-HR" sz="2100" dirty="0" smtClean="0"/>
              <a:t>   </a:t>
            </a:r>
          </a:p>
          <a:p>
            <a:pPr marL="0" indent="0" algn="just">
              <a:buNone/>
            </a:pPr>
            <a:r>
              <a:rPr lang="hr-HR" sz="2100" dirty="0"/>
              <a:t> </a:t>
            </a:r>
            <a:r>
              <a:rPr lang="hr-HR" sz="2100" dirty="0" smtClean="0"/>
              <a:t>      Podgorica </a:t>
            </a:r>
            <a:r>
              <a:rPr lang="hr-HR" sz="2100" dirty="0"/>
              <a:t>1;</a:t>
            </a:r>
            <a:endParaRPr lang="sr-Latn-ME" sz="2100" dirty="0"/>
          </a:p>
          <a:p>
            <a:pPr marL="0" indent="0" algn="just">
              <a:buNone/>
            </a:pPr>
            <a:r>
              <a:rPr lang="hr-HR" sz="2100" dirty="0" smtClean="0"/>
              <a:t>       - </a:t>
            </a:r>
            <a:r>
              <a:rPr lang="hr-HR" sz="2100" dirty="0"/>
              <a:t>oko poslovnog objekta  “Aluline”</a:t>
            </a:r>
            <a:endParaRPr lang="sr-Latn-ME" sz="2100" dirty="0"/>
          </a:p>
          <a:p>
            <a:pPr marL="0" indent="0" algn="just">
              <a:buNone/>
            </a:pPr>
            <a:r>
              <a:rPr lang="hr-HR" sz="2100" dirty="0" smtClean="0"/>
              <a:t>       - unutar </a:t>
            </a:r>
            <a:r>
              <a:rPr lang="hr-HR" sz="2100" dirty="0"/>
              <a:t>razvodnog postrojenja </a:t>
            </a:r>
            <a:r>
              <a:rPr lang="hr-HR" sz="2100" dirty="0" smtClean="0"/>
              <a:t>TS</a:t>
            </a:r>
            <a:endParaRPr lang="sr-Latn-ME" sz="2100" dirty="0"/>
          </a:p>
          <a:p>
            <a:pPr marL="0" indent="0" algn="just">
              <a:buNone/>
            </a:pPr>
            <a:r>
              <a:rPr lang="hr-HR" sz="2100" dirty="0" smtClean="0"/>
              <a:t>       - </a:t>
            </a:r>
            <a:r>
              <a:rPr lang="hr-HR" sz="2100" dirty="0"/>
              <a:t>pored ograde </a:t>
            </a:r>
            <a:r>
              <a:rPr lang="hr-HR" sz="2100" dirty="0" smtClean="0"/>
              <a:t>TS</a:t>
            </a:r>
          </a:p>
          <a:p>
            <a:pPr marL="0" indent="0" algn="just">
              <a:buNone/>
            </a:pPr>
            <a:endParaRPr lang="sr-Latn-ME" sz="2100" dirty="0"/>
          </a:p>
          <a:p>
            <a:pPr marL="0" indent="0">
              <a:buNone/>
            </a:pPr>
            <a:endParaRPr lang="sr-Latn-ME" sz="1800" dirty="0"/>
          </a:p>
          <a:p>
            <a:pPr marL="0" indent="0" algn="just">
              <a:buNone/>
            </a:pPr>
            <a:endParaRPr lang="sr-Latn-ME" sz="1800" dirty="0"/>
          </a:p>
        </p:txBody>
      </p:sp>
    </p:spTree>
    <p:extLst>
      <p:ext uri="{BB962C8B-B14F-4D97-AF65-F5344CB8AC3E}">
        <p14:creationId xmlns:p14="http://schemas.microsoft.com/office/powerpoint/2010/main" val="78735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gordana.todorovic\Desktop\Trafostanica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" t="1131" r="-346" b="21606"/>
          <a:stretch/>
        </p:blipFill>
        <p:spPr bwMode="auto">
          <a:xfrm>
            <a:off x="2267744" y="332656"/>
            <a:ext cx="4896544" cy="53285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31840" y="5681300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400" dirty="0" smtClean="0"/>
              <a:t>Slika 2. Mjerna mjesta</a:t>
            </a:r>
            <a:endParaRPr lang="sr-Latn-ME" sz="1400" dirty="0"/>
          </a:p>
        </p:txBody>
      </p:sp>
    </p:spTree>
    <p:extLst>
      <p:ext uri="{BB962C8B-B14F-4D97-AF65-F5344CB8AC3E}">
        <p14:creationId xmlns:p14="http://schemas.microsoft.com/office/powerpoint/2010/main" val="3662115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1900" dirty="0"/>
              <a:t>Za sva mjerna mjesta mjerenje intenziteta električnog  polj</a:t>
            </a:r>
            <a:r>
              <a:rPr lang="hr-HR" sz="1900" dirty="0"/>
              <a:t>а</a:t>
            </a:r>
            <a:r>
              <a:rPr lang="es-CO" sz="1900" dirty="0"/>
              <a:t> i  m</a:t>
            </a:r>
            <a:r>
              <a:rPr lang="hr-HR" sz="1900" dirty="0"/>
              <a:t>а</a:t>
            </a:r>
            <a:r>
              <a:rPr lang="es-CO" sz="1900" dirty="0"/>
              <a:t>gnetne  indukcije  je rađeno n</a:t>
            </a:r>
            <a:r>
              <a:rPr lang="hr-HR" sz="1900" dirty="0"/>
              <a:t>а</a:t>
            </a:r>
            <a:r>
              <a:rPr lang="es-CO" sz="1900" dirty="0"/>
              <a:t> visini 1.0 m  od  tl</a:t>
            </a:r>
            <a:r>
              <a:rPr lang="hr-HR" sz="1900" dirty="0"/>
              <a:t>а</a:t>
            </a:r>
            <a:r>
              <a:rPr lang="es-CO" sz="1900" dirty="0"/>
              <a:t> uz  istovremeno mjerenje frekvencije polj</a:t>
            </a:r>
            <a:r>
              <a:rPr lang="hr-HR" sz="1900" dirty="0"/>
              <a:t>а.</a:t>
            </a:r>
            <a:r>
              <a:rPr lang="hr-HR" sz="1900" b="1" dirty="0"/>
              <a:t> </a:t>
            </a:r>
            <a:r>
              <a:rPr lang="es-CO" sz="1900" dirty="0"/>
              <a:t>U toku mjerenja</a:t>
            </a:r>
            <a:r>
              <a:rPr lang="es-CO" sz="1900" b="1" dirty="0"/>
              <a:t> </a:t>
            </a:r>
            <a:r>
              <a:rPr lang="es-CO" sz="1900" dirty="0"/>
              <a:t>opterećenje DV  220 kV Pljevlja 2 iznosilo je 138 A, DV 220 kV Podgorica 1  130 A i DV 110 kV Ribarevine  40 A. Naponi na dalekovodima su bili na nivou njihovih naznačenih vrijednosti. </a:t>
            </a:r>
            <a:endParaRPr lang="sr-Latn-ME" sz="1900" dirty="0" smtClean="0"/>
          </a:p>
          <a:p>
            <a:pPr algn="just"/>
            <a:r>
              <a:rPr lang="es-CO" sz="1900" dirty="0" smtClean="0"/>
              <a:t>Rezult</a:t>
            </a:r>
            <a:r>
              <a:rPr lang="hr-HR" sz="1900" dirty="0"/>
              <a:t>а</a:t>
            </a:r>
            <a:r>
              <a:rPr lang="es-CO" sz="1900" dirty="0"/>
              <a:t>ti  </a:t>
            </a:r>
            <a:r>
              <a:rPr lang="sr-Latn-ME" sz="1900" dirty="0" smtClean="0"/>
              <a:t>proračuna i </a:t>
            </a:r>
            <a:r>
              <a:rPr lang="es-CO" sz="1900" dirty="0" smtClean="0"/>
              <a:t>mjerenj</a:t>
            </a:r>
            <a:r>
              <a:rPr lang="hr-HR" sz="1900" dirty="0" smtClean="0"/>
              <a:t>а </a:t>
            </a:r>
            <a:r>
              <a:rPr lang="es-CO" sz="1900" dirty="0" smtClean="0"/>
              <a:t> </a:t>
            </a:r>
            <a:r>
              <a:rPr lang="es-CO" sz="1900" dirty="0"/>
              <a:t>prikazani su u T</a:t>
            </a:r>
            <a:r>
              <a:rPr lang="hr-HR" sz="1900" dirty="0"/>
              <a:t>а</a:t>
            </a:r>
            <a:r>
              <a:rPr lang="es-CO" sz="1900" dirty="0" smtClean="0"/>
              <a:t>b</a:t>
            </a:r>
            <a:r>
              <a:rPr lang="sr-Latn-ME" sz="1900" dirty="0" smtClean="0"/>
              <a:t>eli</a:t>
            </a:r>
            <a:r>
              <a:rPr lang="es-CO" sz="1900" dirty="0" smtClean="0"/>
              <a:t> </a:t>
            </a:r>
            <a:r>
              <a:rPr lang="es-CO" sz="1900" dirty="0"/>
              <a:t>I. U prvoj koloni Tabele I dat je broj mjernog mjesta.  </a:t>
            </a:r>
            <a:r>
              <a:rPr lang="es-CO" sz="1900" dirty="0" smtClean="0"/>
              <a:t>N</a:t>
            </a:r>
            <a:r>
              <a:rPr lang="hr-HR" sz="1900" dirty="0"/>
              <a:t>а</a:t>
            </a:r>
            <a:r>
              <a:rPr lang="es-CO" sz="1900" dirty="0"/>
              <a:t> svim  mjernim  mjestim</a:t>
            </a:r>
            <a:r>
              <a:rPr lang="hr-HR" sz="1900" dirty="0"/>
              <a:t>а</a:t>
            </a:r>
            <a:r>
              <a:rPr lang="es-CO" sz="1900" dirty="0"/>
              <a:t> izmjeren</a:t>
            </a:r>
            <a:r>
              <a:rPr lang="hr-HR" sz="1900" dirty="0"/>
              <a:t>а</a:t>
            </a:r>
            <a:r>
              <a:rPr lang="es-CO" sz="1900" dirty="0"/>
              <a:t> je  frekvencij</a:t>
            </a:r>
            <a:r>
              <a:rPr lang="hr-HR" sz="1900" dirty="0"/>
              <a:t>а</a:t>
            </a:r>
            <a:r>
              <a:rPr lang="es-CO" sz="1900" dirty="0"/>
              <a:t> polj</a:t>
            </a:r>
            <a:r>
              <a:rPr lang="hr-HR" sz="1900" dirty="0"/>
              <a:t>а</a:t>
            </a:r>
            <a:r>
              <a:rPr lang="es-CO" sz="1900" dirty="0"/>
              <a:t> od  50 Hz.  Rezult</a:t>
            </a:r>
            <a:r>
              <a:rPr lang="hr-HR" sz="1900" dirty="0"/>
              <a:t>а</a:t>
            </a:r>
            <a:r>
              <a:rPr lang="es-CO" sz="1900" dirty="0"/>
              <a:t>ti mjerenj</a:t>
            </a:r>
            <a:r>
              <a:rPr lang="hr-HR" sz="1900" dirty="0"/>
              <a:t>а</a:t>
            </a:r>
            <a:r>
              <a:rPr lang="es-CO" sz="1900" dirty="0"/>
              <a:t> frekvencije polj</a:t>
            </a:r>
            <a:r>
              <a:rPr lang="hr-HR" sz="1900" dirty="0"/>
              <a:t>а</a:t>
            </a:r>
            <a:r>
              <a:rPr lang="es-CO" sz="1900" dirty="0"/>
              <a:t> zbog preglednosti </a:t>
            </a:r>
            <a:r>
              <a:rPr lang="es-CO" sz="1900" dirty="0" smtClean="0"/>
              <a:t>ni</a:t>
            </a:r>
            <a:r>
              <a:rPr lang="sr-Latn-ME" sz="1900" dirty="0" smtClean="0"/>
              <a:t>je</a:t>
            </a:r>
            <a:r>
              <a:rPr lang="es-CO" sz="1900" dirty="0" smtClean="0"/>
              <a:t>su </a:t>
            </a:r>
            <a:r>
              <a:rPr lang="es-CO" sz="1900" dirty="0"/>
              <a:t>prik</a:t>
            </a:r>
            <a:r>
              <a:rPr lang="hr-HR" sz="1900" dirty="0"/>
              <a:t>а</a:t>
            </a:r>
            <a:r>
              <a:rPr lang="es-CO" sz="1900" dirty="0"/>
              <a:t>z</a:t>
            </a:r>
            <a:r>
              <a:rPr lang="hr-HR" sz="1900" dirty="0"/>
              <a:t>а</a:t>
            </a:r>
            <a:r>
              <a:rPr lang="es-CO" sz="1900" dirty="0"/>
              <a:t>ni u T</a:t>
            </a:r>
            <a:r>
              <a:rPr lang="hr-HR" sz="1900" dirty="0"/>
              <a:t>а</a:t>
            </a:r>
            <a:r>
              <a:rPr lang="es-CO" sz="1900" dirty="0"/>
              <a:t>beli I.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1446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98268"/>
              </p:ext>
            </p:extLst>
          </p:nvPr>
        </p:nvGraphicFramePr>
        <p:xfrm>
          <a:off x="1043608" y="548680"/>
          <a:ext cx="7237804" cy="5217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649"/>
                <a:gridCol w="3812457"/>
                <a:gridCol w="763448"/>
                <a:gridCol w="763448"/>
                <a:gridCol w="744901"/>
                <a:gridCol w="744901"/>
              </a:tblGrid>
              <a:tr h="450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/>
                      </a: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dirty="0">
                          <a:effectLst/>
                        </a:rPr>
                        <a:t>M.M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Opis mjernog mjesta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Prorač.</a:t>
                      </a:r>
                      <a:r>
                        <a:rPr lang="hr-HR" sz="1000" baseline="0" dirty="0" smtClean="0">
                          <a:effectLst/>
                        </a:rPr>
                        <a:t>  vr. </a:t>
                      </a:r>
                      <a:r>
                        <a:rPr lang="hr-HR" sz="1000" dirty="0" smtClean="0">
                          <a:effectLst/>
                        </a:rPr>
                        <a:t>E[kV/m]</a:t>
                      </a: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Izmjerene vr. E[kV/m</a:t>
                      </a:r>
                      <a:r>
                        <a:rPr lang="hr-HR" sz="1000" dirty="0">
                          <a:effectLst/>
                        </a:rPr>
                        <a:t>]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Prorač.</a:t>
                      </a:r>
                      <a:r>
                        <a:rPr lang="hr-HR" sz="1000" baseline="0" dirty="0" smtClean="0">
                          <a:effectLst/>
                        </a:rPr>
                        <a:t>  vr. </a:t>
                      </a:r>
                      <a:r>
                        <a:rPr lang="es-CO" sz="1000" dirty="0" smtClean="0">
                          <a:effectLst/>
                        </a:rPr>
                        <a:t>B [µT]</a:t>
                      </a:r>
                      <a:endParaRPr lang="sr-Latn-ME" sz="1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 dirty="0" smtClean="0">
                          <a:effectLst/>
                        </a:rPr>
                        <a:t>Izmjerene vr. </a:t>
                      </a:r>
                      <a:r>
                        <a:rPr lang="es-CO" sz="1000" dirty="0" smtClean="0">
                          <a:effectLst/>
                        </a:rPr>
                        <a:t>B </a:t>
                      </a:r>
                      <a:r>
                        <a:rPr lang="es-CO" sz="1000" dirty="0">
                          <a:effectLst/>
                        </a:rPr>
                        <a:t>[µT]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PRILAZ OBJEKTU “ALULINE”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Raskrsnica puteva prema objektu “Aluline”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0.2685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0.275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Osa dvostrukog DV 110 kV </a:t>
                      </a:r>
                      <a:r>
                        <a:rPr lang="sr-Latn-RS" sz="1000">
                          <a:effectLst/>
                        </a:rPr>
                        <a:t>Ribarevine i DV 35 kV Kolašin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1.107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0.734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Osa DV 220 kV Pljevlja 2 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1.202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0.996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Između DV 220 kV Pljevlja 2 i 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1.094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0.947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Osa DV 220 kV “Podgorica 1”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1.765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0.860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3m ispred ulaza u “Aluline” – sjeverna strana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0.337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0.612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Sredina istočne strane objekta “Aluline”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0.0485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0.273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ULAZ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Kod stubnog mjesta br.2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0.188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1.150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Raskrsnica puteva - raspon stubno mjesto br. 2 – stubno mjesto br. 3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0.656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1.340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Prijemni bunker bivše flotacije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0.254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0.940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Put iznad TS 10/0.4 kV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1.270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1.220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DUŽ OGRADE  POSTROJENJA  220/110/35 kV 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stazi između prekidača i sabirničkog rastavljača 110 kV trafo polje 7.5 MVA izlaz “ŽIS” (dvije faze)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2.465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0.168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stazi između prekidača i sabirničkog rastavljača 110 kV trafo polje 20 MVA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0.915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0,913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stazi između prekidača i sabirničkog rastavljača 220 kV trafo polje 150 MVA – Van pogona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0.175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0.255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stazi između prekidača i i mjernog transformatora – Polje D2 DV 220 kV Pljevlja 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&gt;2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2.825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5.970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5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 stazi između prekidača i i mjernog transformatora – Polje D3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&gt;2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2.747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5.320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</a:rPr>
                        <a:t>Ispod sabirnice srednje faze u polju DV 220 kV Podgorica 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&gt;2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2.290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4.600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2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Ispod sabirnice srednje faze u polju DV 220 kV Pljevlja 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&gt;2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2.339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2.840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272933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200" dirty="0" smtClean="0"/>
              <a:t>Tabela I.Izmjerene i proračunate  vrijednosti</a:t>
            </a:r>
            <a:endParaRPr lang="sr-Latn-ME" sz="1200" dirty="0"/>
          </a:p>
        </p:txBody>
      </p:sp>
    </p:spTree>
    <p:extLst>
      <p:ext uri="{BB962C8B-B14F-4D97-AF65-F5344CB8AC3E}">
        <p14:creationId xmlns:p14="http://schemas.microsoft.com/office/powerpoint/2010/main" val="510326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1478</Words>
  <Application>Microsoft Office PowerPoint</Application>
  <PresentationFormat>On-screen Show (4:3)</PresentationFormat>
  <Paragraphs>256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Thermal</vt:lpstr>
      <vt:lpstr>MJERENJE INTENZITETA ELEKTRIČNOG I MAGNETNOG POLJA U TS 220/110/35 kV MOJKOVAC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MJERENJE INTENZITETA ELEKTRIČNOG I MAGNETNOG POLJA U TS 220/110/35 kV MOJKOVAC</dc:title>
  <dc:creator>Gordana Todorovic</dc:creator>
  <cp:lastModifiedBy>Gordana Todorovic</cp:lastModifiedBy>
  <cp:revision>32</cp:revision>
  <dcterms:created xsi:type="dcterms:W3CDTF">2015-05-02T21:45:30Z</dcterms:created>
  <dcterms:modified xsi:type="dcterms:W3CDTF">2015-05-11T05:47:55Z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